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26" r:id="rId3"/>
    <p:sldId id="338" r:id="rId4"/>
    <p:sldId id="339" r:id="rId5"/>
    <p:sldId id="340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5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7" r:id="rId24"/>
    <p:sldId id="325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99"/>
    <a:srgbClr val="FFDE9B"/>
    <a:srgbClr val="B1A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303" autoAdjust="0"/>
  </p:normalViewPr>
  <p:slideViewPr>
    <p:cSldViewPr>
      <p:cViewPr varScale="1">
        <p:scale>
          <a:sx n="50" d="100"/>
          <a:sy n="50" d="100"/>
        </p:scale>
        <p:origin x="653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EC94-208F-43A9-A78A-BB448AE41FB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CF635-DD7E-439A-8109-910D9DD0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4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3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2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4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8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6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6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6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5E6-B5D9-47FC-814F-3475532B437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7E5E6-B5D9-47FC-814F-3475532B437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5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31242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EEA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rgbClr val="EEA5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EEA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EEA5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rgbClr val="EEA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rgbClr val="EEA5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8000"/>
                </a:solidFill>
              </a:rPr>
              <a:t>PROVISION OF ICT </a:t>
            </a:r>
            <a:r>
              <a:rPr lang="en-US" dirty="0" smtClean="0">
                <a:solidFill>
                  <a:srgbClr val="008000"/>
                </a:solidFill>
              </a:rPr>
              <a:t>INFRASTRUCTURE </a:t>
            </a:r>
            <a:r>
              <a:rPr lang="en-US" dirty="0">
                <a:solidFill>
                  <a:srgbClr val="008000"/>
                </a:solidFill>
              </a:rPr>
              <a:t>&amp; END USER </a:t>
            </a:r>
            <a:r>
              <a:rPr lang="en-US" dirty="0" smtClean="0">
                <a:solidFill>
                  <a:srgbClr val="008000"/>
                </a:solidFill>
              </a:rPr>
              <a:t>SUPPORT; </a:t>
            </a:r>
            <a:r>
              <a:rPr lang="en-US" dirty="0">
                <a:solidFill>
                  <a:srgbClr val="008000"/>
                </a:solidFill>
              </a:rPr>
              <a:t>MAINTENANCE AND SERVICE DESK SERVICES BRIEFING SESSION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18</a:t>
            </a:r>
            <a:r>
              <a:rPr lang="en-US" baseline="30000" dirty="0" smtClean="0">
                <a:solidFill>
                  <a:srgbClr val="008000"/>
                </a:solidFill>
              </a:rPr>
              <a:t>TH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DECEMBER 2020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altLang="en-US" dirty="0">
                <a:solidFill>
                  <a:srgbClr val="EEA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EEA5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solidFill>
                  <a:srgbClr val="EEA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EEA521"/>
                </a:solidFill>
              </a:rPr>
              <a:t/>
            </a:r>
            <a:br>
              <a:rPr lang="en-US" altLang="en-US" dirty="0">
                <a:solidFill>
                  <a:srgbClr val="EEA52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ZA" sz="2000" dirty="0"/>
              <a:t>TECHNOLOGY </a:t>
            </a:r>
            <a:r>
              <a:rPr lang="en-ZA" sz="2000" dirty="0" smtClean="0"/>
              <a:t>LANDSCAPE</a:t>
            </a:r>
            <a:r>
              <a:rPr lang="en-ZA" sz="2400" dirty="0" smtClean="0"/>
              <a:t> – </a:t>
            </a:r>
            <a:r>
              <a:rPr lang="en-ZA" sz="2000" dirty="0" smtClean="0"/>
              <a:t>BACK END SERVICES</a:t>
            </a:r>
            <a:endParaRPr lang="en-ZA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84" y="1066800"/>
            <a:ext cx="8682215" cy="54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ZA" sz="2000" dirty="0"/>
              <a:t>TECHNOLOGY </a:t>
            </a:r>
            <a:r>
              <a:rPr lang="en-ZA" sz="2000" dirty="0" smtClean="0"/>
              <a:t>LANDSCAPE</a:t>
            </a:r>
            <a:r>
              <a:rPr lang="en-ZA" sz="2400" dirty="0" smtClean="0"/>
              <a:t> – </a:t>
            </a:r>
            <a:r>
              <a:rPr lang="en-ZA" sz="2000" dirty="0" smtClean="0"/>
              <a:t>BUSINESS APPLCIATIONS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066800"/>
            <a:ext cx="83724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376"/>
            <a:ext cx="8229600" cy="1143000"/>
          </a:xfrm>
        </p:spPr>
        <p:txBody>
          <a:bodyPr>
            <a:noAutofit/>
          </a:bodyPr>
          <a:lstStyle/>
          <a:p>
            <a:r>
              <a:rPr lang="en-ZA" sz="2000" dirty="0"/>
              <a:t>TECHNOLOGY </a:t>
            </a:r>
            <a:r>
              <a:rPr lang="en-ZA" sz="2000" dirty="0" smtClean="0"/>
              <a:t>LANDSCAPE</a:t>
            </a:r>
            <a:r>
              <a:rPr lang="en-ZA" sz="2400" dirty="0" smtClean="0"/>
              <a:t> – </a:t>
            </a:r>
            <a:r>
              <a:rPr lang="en-ZA" sz="2000" dirty="0" smtClean="0"/>
              <a:t>ICT TOOLS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1600" dirty="0"/>
              <a:t>SCCM 2012</a:t>
            </a:r>
          </a:p>
          <a:p>
            <a:r>
              <a:rPr lang="en-ZA" sz="1600" dirty="0"/>
              <a:t>SCOM 2012</a:t>
            </a:r>
          </a:p>
          <a:p>
            <a:r>
              <a:rPr lang="en-ZA" sz="1600" dirty="0"/>
              <a:t>Manage Engine</a:t>
            </a:r>
          </a:p>
          <a:p>
            <a:r>
              <a:rPr lang="en-ZA" sz="1600" dirty="0"/>
              <a:t>HP IMC TACACS</a:t>
            </a:r>
          </a:p>
          <a:p>
            <a:r>
              <a:rPr lang="en-ZA" sz="1600" dirty="0"/>
              <a:t>HP IRS </a:t>
            </a:r>
          </a:p>
          <a:p>
            <a:r>
              <a:rPr lang="en-ZA" sz="1600" dirty="0"/>
              <a:t>Rampage TMS 7.0</a:t>
            </a:r>
          </a:p>
          <a:p>
            <a:r>
              <a:rPr lang="en-ZA" sz="1600" dirty="0"/>
              <a:t>Oracle Enterprise Manager </a:t>
            </a:r>
            <a:r>
              <a:rPr lang="en-ZA" sz="1600" dirty="0" smtClean="0"/>
              <a:t>13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10809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PROJECTS IN THE PIPELINE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21336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ZA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7620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/>
              <a:t>Some of the critical projects currently underway that will be supported by this bid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/>
              <a:t>Identity and Access Management (IAM)  and  Biometric </a:t>
            </a:r>
            <a:r>
              <a:rPr lang="en-ZA" sz="1600" dirty="0" smtClean="0"/>
              <a:t>Multifactor </a:t>
            </a:r>
            <a:r>
              <a:rPr lang="en-ZA" sz="1600" dirty="0"/>
              <a:t>Authentication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/>
              <a:t>Online </a:t>
            </a:r>
            <a:r>
              <a:rPr lang="en-ZA" sz="1600" dirty="0" smtClean="0"/>
              <a:t>Grants Applications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Telephony Infrastructure overhaul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UC implementation </a:t>
            </a:r>
            <a:endParaRPr lang="en-US" sz="1600" dirty="0" smtClean="0"/>
          </a:p>
          <a:p>
            <a:pPr marL="0"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05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OBJECTIVE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21336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ZA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76200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300"/>
              </a:spcBef>
            </a:pPr>
            <a:r>
              <a:rPr lang="en-ZA" sz="2000" b="1" dirty="0"/>
              <a:t>The objective of this bid is </a:t>
            </a:r>
            <a:r>
              <a:rPr lang="en-ZA" sz="2000" b="1" dirty="0" smtClean="0"/>
              <a:t>to:</a:t>
            </a:r>
          </a:p>
          <a:p>
            <a:pPr lvl="1"/>
            <a:endParaRPr lang="en-ZA" sz="1600" dirty="0"/>
          </a:p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dirty="0"/>
              <a:t>Invite proposals from prospective bidders with the required expertise and experience to provide for a period of three years (36 months):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ICT </a:t>
            </a:r>
            <a:r>
              <a:rPr lang="en-ZA" dirty="0"/>
              <a:t>Infrastructure &amp; end user </a:t>
            </a:r>
            <a:r>
              <a:rPr lang="en-ZA" dirty="0" smtClean="0"/>
              <a:t>Support Services, </a:t>
            </a:r>
            <a:endParaRPr lang="en-ZA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Maintenance Services, </a:t>
            </a:r>
            <a:endParaRPr lang="en-ZA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dirty="0"/>
              <a:t>Service Desk and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dirty="0" err="1"/>
              <a:t>Adhoc</a:t>
            </a:r>
            <a:r>
              <a:rPr lang="en-ZA" dirty="0"/>
              <a:t> </a:t>
            </a:r>
            <a:r>
              <a:rPr lang="en-ZA" dirty="0" smtClean="0"/>
              <a:t>Services</a:t>
            </a:r>
          </a:p>
          <a:p>
            <a:pPr lvl="1"/>
            <a:endParaRPr lang="en-ZA" dirty="0" smtClean="0"/>
          </a:p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Service provision to be aligned to the best practices and standards e.g. ITIL, ISO 20000 etc.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0"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14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SCOPE OF THE BID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21336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ZA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7620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dirty="0" smtClean="0"/>
              <a:t>ICT Infrastructure &amp; End </a:t>
            </a:r>
            <a:r>
              <a:rPr lang="en-ZA" sz="2000" b="1" dirty="0"/>
              <a:t>U</a:t>
            </a:r>
            <a:r>
              <a:rPr lang="en-ZA" sz="2000" b="1" dirty="0" smtClean="0"/>
              <a:t>ser Support </a:t>
            </a:r>
            <a:r>
              <a:rPr lang="en-ZA" sz="2000" b="1" dirty="0"/>
              <a:t>Services</a:t>
            </a:r>
            <a:r>
              <a:rPr lang="en-ZA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prospective bidder will act as an extension of the SASSA ICT, it is therefore an objective of SASSA ICT </a:t>
            </a:r>
            <a:r>
              <a:rPr lang="en-US" sz="1600" dirty="0"/>
              <a:t>to </a:t>
            </a:r>
            <a:r>
              <a:rPr lang="en-US" sz="1600" dirty="0" smtClean="0"/>
              <a:t>ensure minimal or no disruption to </a:t>
            </a:r>
            <a:r>
              <a:rPr lang="en-US" sz="1600" dirty="0"/>
              <a:t>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Bidder to ensure that they have a national </a:t>
            </a:r>
            <a:r>
              <a:rPr lang="en-US" sz="1600" dirty="0"/>
              <a:t>footprint </a:t>
            </a:r>
            <a:r>
              <a:rPr lang="en-US" sz="1600" dirty="0" smtClean="0"/>
              <a:t>where emphasis is put on rural roads areas with gravel roads,  taking </a:t>
            </a:r>
            <a:r>
              <a:rPr lang="en-US" sz="1600" dirty="0"/>
              <a:t>note of the </a:t>
            </a:r>
            <a:r>
              <a:rPr lang="en-US" sz="1600" dirty="0" smtClean="0"/>
              <a:t>Agency </a:t>
            </a:r>
            <a:r>
              <a:rPr lang="en-US" sz="1600" dirty="0"/>
              <a:t>offices </a:t>
            </a:r>
            <a:r>
              <a:rPr lang="en-US" sz="1600" dirty="0" smtClean="0"/>
              <a:t>as per attachment 2 of this bid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 at the pay points (noting that this user is attending to more than one pay point a day) i.e. mobile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Emphasis on loan equipment at the time a call is attended </a:t>
            </a:r>
            <a:r>
              <a:rPr lang="en-US" sz="1600" dirty="0" smtClean="0"/>
              <a:t>to ensure that the user is operational</a:t>
            </a:r>
            <a:endParaRPr lang="en-US" sz="1600" dirty="0"/>
          </a:p>
          <a:p>
            <a:pPr lvl="1"/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Service </a:t>
            </a:r>
            <a:r>
              <a:rPr lang="en-US" sz="2000" b="1" dirty="0" smtClean="0"/>
              <a:t>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bidder to ensure that calls are logged and managed in one single point, i.e. bidder to propose one </a:t>
            </a:r>
            <a:r>
              <a:rPr lang="en-US" sz="1600" dirty="0" smtClean="0"/>
              <a:t>system that will also be used by the support team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sz="2000" b="1" dirty="0"/>
              <a:t>Maintenance </a:t>
            </a:r>
            <a:r>
              <a:rPr lang="en-US" sz="2000" b="1" dirty="0" smtClean="0"/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</a:t>
            </a:r>
            <a:r>
              <a:rPr lang="en-US" sz="1600" dirty="0"/>
              <a:t>reduce the number of calls, the bidder is required to </a:t>
            </a:r>
            <a:r>
              <a:rPr lang="en-US" sz="1600" dirty="0" smtClean="0"/>
              <a:t>conduct proactive </a:t>
            </a:r>
            <a:r>
              <a:rPr lang="en-US" sz="1600" dirty="0"/>
              <a:t>preventative maintenance on all technology platform on a monthly </a:t>
            </a:r>
            <a:r>
              <a:rPr lang="en-US" sz="1600" dirty="0" smtClean="0"/>
              <a:t>basis</a:t>
            </a:r>
            <a:endParaRPr lang="en-US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0"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94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SCOPE OF THE BID 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21336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ZA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7620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/>
              <a:t>Adhoc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Agency holds Imbizos and executive committee meetings </a:t>
            </a:r>
            <a:r>
              <a:rPr lang="en-US" sz="1600" dirty="0"/>
              <a:t>o</a:t>
            </a:r>
            <a:r>
              <a:rPr lang="en-US" sz="1600" dirty="0" smtClean="0"/>
              <a:t>n out-of-office venues from </a:t>
            </a:r>
            <a:r>
              <a:rPr lang="en-US" sz="1600" dirty="0"/>
              <a:t>time to </a:t>
            </a:r>
            <a:r>
              <a:rPr lang="en-US" sz="1600" dirty="0" smtClean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These require support to ensure minimal impact should there be disruption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as far as IMACD is concerned Adhoc Services only applies to a project where more than 50 computers are to be setup, deployed and decommissioned within a stipulated timeline as guided by the project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Break fix to be done through OEM approved service </a:t>
            </a:r>
            <a:r>
              <a:rPr lang="en-US" sz="1600" dirty="0" smtClean="0"/>
              <a:t>providers to ensure that OEM approved parts are procured and installed</a:t>
            </a:r>
            <a:endParaRPr lang="en-US" sz="1600" dirty="0"/>
          </a:p>
          <a:p>
            <a:pPr lvl="1"/>
            <a:endParaRPr lang="en-US" sz="1600" b="1" dirty="0"/>
          </a:p>
          <a:p>
            <a:r>
              <a:rPr lang="en-US" sz="2000" b="1" dirty="0" smtClean="0"/>
              <a:t>Management </a:t>
            </a:r>
            <a:r>
              <a:rPr lang="en-US" sz="2000" b="1" dirty="0"/>
              <a:t>of the service is key: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End to end configuration management is key to the </a:t>
            </a:r>
            <a:r>
              <a:rPr lang="en-US" sz="1600" dirty="0" smtClean="0"/>
              <a:t>successful delivery of </a:t>
            </a:r>
            <a:r>
              <a:rPr lang="en-US" sz="1600" dirty="0"/>
              <a:t>these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Vendor management is also critical for this bid, i.e. coordination and management of vendor calls to ensure that incidents are resolved as quickly as </a:t>
            </a:r>
            <a:r>
              <a:rPr lang="en-US" sz="1600" dirty="0" smtClean="0"/>
              <a:t>possible and ensuring that vendor service levels are met</a:t>
            </a:r>
            <a:endParaRPr lang="en-US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0"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28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SCOPE </a:t>
            </a:r>
            <a:r>
              <a:rPr lang="en-US" sz="3600" dirty="0"/>
              <a:t>OFTHE BID CONT.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7620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dirty="0" smtClean="0"/>
              <a:t>In </a:t>
            </a:r>
            <a:r>
              <a:rPr lang="en-ZA" sz="2000" b="1" dirty="0"/>
              <a:t>support of the SASSA mandate, ICT must ensure that it</a:t>
            </a:r>
            <a:r>
              <a:rPr lang="en-ZA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Enables business to </a:t>
            </a:r>
            <a:r>
              <a:rPr lang="en-ZA" sz="1600" dirty="0" smtClean="0"/>
              <a:t>improve </a:t>
            </a:r>
            <a:r>
              <a:rPr lang="en-ZA" sz="1600" dirty="0"/>
              <a:t>turnaround times in social grant application and review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Improve productivity of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Reduce disruption to business systems/services</a:t>
            </a:r>
          </a:p>
          <a:p>
            <a:endParaRPr lang="en-ZA" sz="1600" dirty="0" smtClean="0"/>
          </a:p>
          <a:p>
            <a:r>
              <a:rPr lang="en-ZA" sz="2000" b="1" dirty="0" smtClean="0"/>
              <a:t>The </a:t>
            </a:r>
            <a:r>
              <a:rPr lang="en-ZA" sz="2000" b="1" dirty="0"/>
              <a:t>service levels below will not be negotiated down: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 </a:t>
            </a:r>
            <a:r>
              <a:rPr lang="en-US" sz="1600" dirty="0"/>
              <a:t>Hour at Head Office;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 </a:t>
            </a:r>
            <a:r>
              <a:rPr lang="en-US" sz="1600" dirty="0"/>
              <a:t>Hour at Regional Offices;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 </a:t>
            </a:r>
            <a:r>
              <a:rPr lang="en-US" sz="1600" dirty="0"/>
              <a:t>Hours at District Offices;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 </a:t>
            </a:r>
            <a:r>
              <a:rPr lang="en-US" sz="1600" dirty="0"/>
              <a:t>Hours at Local and Service </a:t>
            </a:r>
            <a:r>
              <a:rPr lang="en-US" sz="1600" dirty="0" smtClean="0"/>
              <a:t>Points</a:t>
            </a:r>
          </a:p>
          <a:p>
            <a:pPr lvl="1"/>
            <a:endParaRPr lang="en-US" sz="1600" dirty="0" smtClean="0"/>
          </a:p>
          <a:p>
            <a:r>
              <a:rPr lang="en-ZA" sz="2000" dirty="0" smtClean="0"/>
              <a:t>In cases where a District and or Local Office occupies the same building as the Regional Office, the Regional Office SLA will apply</a:t>
            </a:r>
          </a:p>
          <a:p>
            <a:endParaRPr lang="en-ZA" sz="2000" dirty="0" smtClean="0"/>
          </a:p>
          <a:p>
            <a:r>
              <a:rPr lang="en-ZA" sz="2000" dirty="0" smtClean="0"/>
              <a:t>A </a:t>
            </a:r>
            <a:r>
              <a:rPr lang="en-ZA" sz="2000" dirty="0"/>
              <a:t>List of the Agency’s offices is attached </a:t>
            </a:r>
            <a:r>
              <a:rPr lang="en-ZA" sz="2000" dirty="0" smtClean="0"/>
              <a:t>on the bid advert and the bidder is to propose </a:t>
            </a:r>
            <a:r>
              <a:rPr lang="en-ZA" sz="2000" dirty="0"/>
              <a:t>a support structure in line with the </a:t>
            </a:r>
            <a:r>
              <a:rPr lang="en-ZA" sz="2000" dirty="0" smtClean="0"/>
              <a:t>attached in support of the above service levels</a:t>
            </a:r>
            <a:r>
              <a:rPr lang="en-ZA" sz="2000" dirty="0"/>
              <a:t>.</a:t>
            </a:r>
            <a:endParaRPr lang="en-US" sz="2000" dirty="0"/>
          </a:p>
          <a:p>
            <a:pPr lvl="1">
              <a:buFontTx/>
              <a:buChar char="-"/>
            </a:pPr>
            <a:endParaRPr 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0"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65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RESOURCE 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21336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ZA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7620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00"/>
                </a:solidFill>
              </a:rPr>
              <a:t>Resource </a:t>
            </a:r>
            <a:r>
              <a:rPr lang="en-US" sz="2000" b="1" dirty="0">
                <a:solidFill>
                  <a:srgbClr val="000000"/>
                </a:solidFill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SASSA </a:t>
            </a:r>
            <a:r>
              <a:rPr lang="en-US" sz="1600" dirty="0" smtClean="0">
                <a:solidFill>
                  <a:srgbClr val="000000"/>
                </a:solidFill>
              </a:rPr>
              <a:t>requires dedicated </a:t>
            </a:r>
            <a:r>
              <a:rPr lang="en-US" sz="1600" dirty="0">
                <a:solidFill>
                  <a:srgbClr val="000000"/>
                </a:solidFill>
              </a:rPr>
              <a:t>resources (no sharing with the bidder’s other </a:t>
            </a:r>
            <a:r>
              <a:rPr lang="en-US" sz="1600" dirty="0" smtClean="0">
                <a:solidFill>
                  <a:srgbClr val="000000"/>
                </a:solidFill>
              </a:rPr>
              <a:t>clients) with proven </a:t>
            </a:r>
            <a:r>
              <a:rPr lang="en-US" sz="1600" dirty="0">
                <a:solidFill>
                  <a:srgbClr val="000000"/>
                </a:solidFill>
              </a:rPr>
              <a:t>track record of the responsibilities they will </a:t>
            </a:r>
            <a:r>
              <a:rPr lang="en-US" sz="1600" dirty="0" smtClean="0">
                <a:solidFill>
                  <a:srgbClr val="000000"/>
                </a:solidFill>
              </a:rPr>
              <a:t>undertake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Agency deals with sensitive information of the their clients (beneficiaries), as such all resources will undergo a vetting process before they can be brought on board</a:t>
            </a:r>
            <a:endParaRPr lang="en-ZA" sz="1600" dirty="0">
              <a:solidFill>
                <a:srgbClr val="00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The bidder to ensure that they allocate a Service Delivery Manager who will manage and monitor performance of resources</a:t>
            </a:r>
            <a:endParaRPr lang="en-US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0"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85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BID PRICING PROPOSAL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21336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ZA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7620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/>
              <a:t>Bidders must ensure that pricing is structured as per Annexure D where detailed pricing and summarised prices will be presented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/>
              <a:t>Pricing </a:t>
            </a:r>
            <a:r>
              <a:rPr lang="en-ZA" sz="2000" dirty="0"/>
              <a:t>to be submitted in a separate closed </a:t>
            </a:r>
            <a:r>
              <a:rPr lang="en-ZA" sz="2000" dirty="0" smtClean="0"/>
              <a:t>temper proof envelope </a:t>
            </a:r>
          </a:p>
          <a:p>
            <a:endParaRPr lang="en-ZA" sz="2000" dirty="0" smtClean="0"/>
          </a:p>
          <a:p>
            <a:r>
              <a:rPr lang="en-ZA" sz="2000" dirty="0" smtClean="0"/>
              <a:t>NB</a:t>
            </a:r>
            <a:r>
              <a:rPr lang="en-ZA" sz="2000" dirty="0"/>
              <a:t>! The contract must give flexibility to shrink and grow</a:t>
            </a:r>
          </a:p>
          <a:p>
            <a:pPr marL="0" lvl="1"/>
            <a:endParaRPr lang="en-US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0"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58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Presentation 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SASSA Overview</a:t>
            </a:r>
            <a:endParaRPr lang="en-US" sz="2000" dirty="0"/>
          </a:p>
          <a:p>
            <a:r>
              <a:rPr lang="en-US" sz="2000" dirty="0" smtClean="0"/>
              <a:t>Technology </a:t>
            </a:r>
            <a:r>
              <a:rPr lang="en-US" sz="2000" dirty="0"/>
              <a:t>Landscape</a:t>
            </a:r>
          </a:p>
          <a:p>
            <a:r>
              <a:rPr lang="en-US" sz="2000" dirty="0"/>
              <a:t>Projects on the pipeline</a:t>
            </a:r>
          </a:p>
          <a:p>
            <a:r>
              <a:rPr lang="en-US" sz="2000" dirty="0" smtClean="0"/>
              <a:t>Objective </a:t>
            </a:r>
            <a:r>
              <a:rPr lang="en-US" sz="2000" dirty="0"/>
              <a:t>of the Bid</a:t>
            </a:r>
          </a:p>
          <a:p>
            <a:r>
              <a:rPr lang="en-US" sz="2000" dirty="0" smtClean="0"/>
              <a:t>Scope </a:t>
            </a:r>
            <a:r>
              <a:rPr lang="en-US" sz="2000" dirty="0"/>
              <a:t>of the Bid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Support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Maintenance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Service </a:t>
            </a:r>
            <a:r>
              <a:rPr lang="en-US" sz="1600" dirty="0" smtClean="0"/>
              <a:t>Desk Services</a:t>
            </a:r>
            <a:endParaRPr lang="en-US" sz="1600" dirty="0"/>
          </a:p>
          <a:p>
            <a:r>
              <a:rPr lang="en-US" sz="2000" dirty="0"/>
              <a:t>Resource Requirements</a:t>
            </a:r>
          </a:p>
          <a:p>
            <a:r>
              <a:rPr lang="en-US" sz="2000" dirty="0"/>
              <a:t>Solution Pricing</a:t>
            </a:r>
          </a:p>
          <a:p>
            <a:r>
              <a:rPr lang="en-US" sz="2000" dirty="0"/>
              <a:t>Responding to the Bid</a:t>
            </a:r>
          </a:p>
          <a:p>
            <a:r>
              <a:rPr lang="en-US" sz="2000" dirty="0" smtClean="0"/>
              <a:t>Questions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13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RESPONDING TO THIS BID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21336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ZA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7620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dirty="0"/>
              <a:t>When responding to each of the elements the following is key </a:t>
            </a:r>
            <a:r>
              <a:rPr lang="en-ZA" sz="2000" dirty="0"/>
              <a:t>:</a:t>
            </a:r>
          </a:p>
          <a:p>
            <a:r>
              <a:rPr lang="en-ZA" sz="2000" dirty="0"/>
              <a:t>Bidder must clearly indicate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The resources and skills required to render and manage a particular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How the service will be rendered e.g. the development of SOPs and reports etc</a:t>
            </a:r>
            <a:r>
              <a:rPr lang="en-ZA" sz="1600" dirty="0" smtClean="0"/>
              <a:t>.</a:t>
            </a:r>
          </a:p>
          <a:p>
            <a:endParaRPr lang="en-ZA" sz="1600" dirty="0"/>
          </a:p>
          <a:p>
            <a:r>
              <a:rPr lang="en-ZA" sz="2000" dirty="0" smtClean="0"/>
              <a:t>Bidder </a:t>
            </a:r>
            <a:r>
              <a:rPr lang="en-ZA" sz="2000" dirty="0"/>
              <a:t>must clearly demonstrate a separation of the responsibly between operations and governance. (e.g. </a:t>
            </a:r>
            <a:r>
              <a:rPr lang="en-ZA" sz="2000" dirty="0" smtClean="0"/>
              <a:t>Operational Management </a:t>
            </a:r>
            <a:r>
              <a:rPr lang="en-ZA" sz="2000" dirty="0"/>
              <a:t>will </a:t>
            </a:r>
            <a:r>
              <a:rPr lang="en-ZA" sz="2000" dirty="0" smtClean="0"/>
              <a:t>be responsible </a:t>
            </a:r>
            <a:r>
              <a:rPr lang="en-ZA" sz="2000" dirty="0"/>
              <a:t>for backups, </a:t>
            </a:r>
            <a:r>
              <a:rPr lang="en-ZA" sz="2000" dirty="0" smtClean="0"/>
              <a:t>and the </a:t>
            </a:r>
            <a:r>
              <a:rPr lang="en-ZA" sz="2000" dirty="0"/>
              <a:t>G</a:t>
            </a:r>
            <a:r>
              <a:rPr lang="en-ZA" sz="2000" dirty="0" smtClean="0"/>
              <a:t>overnance Management </a:t>
            </a:r>
            <a:r>
              <a:rPr lang="en-ZA" sz="2000" dirty="0"/>
              <a:t>will provide </a:t>
            </a:r>
            <a:r>
              <a:rPr lang="en-ZA" sz="2000" dirty="0" smtClean="0"/>
              <a:t>oversight </a:t>
            </a:r>
            <a:r>
              <a:rPr lang="en-ZA" sz="2000" dirty="0"/>
              <a:t>to ensure that there are processes (SOPs), and evidence (POEs) exist to enable the backups, and further report that the backups </a:t>
            </a:r>
            <a:r>
              <a:rPr lang="en-ZA" sz="2000" dirty="0" smtClean="0"/>
              <a:t>were </a:t>
            </a:r>
            <a:r>
              <a:rPr lang="en-ZA" sz="2000" dirty="0"/>
              <a:t>successful and further report on any variance</a:t>
            </a:r>
            <a:r>
              <a:rPr lang="en-ZA" sz="2000" dirty="0" smtClean="0"/>
              <a:t>.</a:t>
            </a:r>
          </a:p>
          <a:p>
            <a:endParaRPr lang="en-ZA" sz="2000" dirty="0"/>
          </a:p>
          <a:p>
            <a:r>
              <a:rPr lang="en-ZA" sz="2000" dirty="0"/>
              <a:t>Most importantly the </a:t>
            </a:r>
            <a:r>
              <a:rPr lang="en-ZA" sz="2000" dirty="0" smtClean="0"/>
              <a:t>Configuration Management </a:t>
            </a:r>
            <a:r>
              <a:rPr lang="en-ZA" sz="2000" dirty="0"/>
              <a:t>capability </a:t>
            </a:r>
            <a:r>
              <a:rPr lang="en-ZA" sz="2000" dirty="0" smtClean="0"/>
              <a:t>must be aligned </a:t>
            </a:r>
            <a:r>
              <a:rPr lang="en-ZA" sz="2000" dirty="0"/>
              <a:t>and integrated to the operations and the CMDB </a:t>
            </a:r>
            <a:r>
              <a:rPr lang="en-ZA" sz="2000" dirty="0" smtClean="0"/>
              <a:t>must maintained</a:t>
            </a:r>
            <a:endParaRPr lang="en-ZA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0"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45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RESPONDING TO THIS BID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21336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ZA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7620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sz="2000" dirty="0">
                <a:solidFill>
                  <a:srgbClr val="000000"/>
                </a:solidFill>
              </a:rPr>
              <a:t>The bidder is required to respond using the prescribed annexures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00000"/>
                </a:solidFill>
              </a:rPr>
              <a:t>Annexure </a:t>
            </a:r>
            <a:r>
              <a:rPr lang="en-ZA" sz="1600" dirty="0">
                <a:solidFill>
                  <a:srgbClr val="000000"/>
                </a:solidFill>
              </a:rPr>
              <a:t>A – Mandatory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</a:rPr>
              <a:t>Annexure B – Response Annexure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</a:rPr>
              <a:t>Annexure C – Track Record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</a:rPr>
              <a:t>Annexure D – Solution </a:t>
            </a:r>
            <a:r>
              <a:rPr lang="en-ZA" sz="1600" dirty="0" smtClean="0">
                <a:solidFill>
                  <a:srgbClr val="000000"/>
                </a:solidFill>
              </a:rPr>
              <a:t>Pricing</a:t>
            </a:r>
          </a:p>
          <a:p>
            <a:pPr lvl="1"/>
            <a:endParaRPr lang="en-ZA" sz="1600" dirty="0">
              <a:solidFill>
                <a:srgbClr val="000000"/>
              </a:solidFill>
            </a:endParaRPr>
          </a:p>
          <a:p>
            <a:r>
              <a:rPr lang="en-US" sz="2000" dirty="0"/>
              <a:t>Mandatory elements are marked with 3 asterisks (***), and these are compulsory for the bidder to comply </a:t>
            </a:r>
            <a:r>
              <a:rPr lang="en-US" sz="2000" dirty="0" smtClean="0"/>
              <a:t>with</a:t>
            </a:r>
          </a:p>
          <a:p>
            <a:endParaRPr lang="en-US" sz="2000" dirty="0"/>
          </a:p>
          <a:p>
            <a:r>
              <a:rPr lang="en-US" sz="2000" dirty="0" smtClean="0"/>
              <a:t>Failure </a:t>
            </a:r>
            <a:r>
              <a:rPr lang="en-US" sz="2000" dirty="0"/>
              <a:t>to comply to ANY of these elements will result in the bid response being disqualified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lvl="1"/>
            <a:r>
              <a:rPr lang="en-US" sz="2000" dirty="0" smtClean="0"/>
              <a:t>Avoid using the word </a:t>
            </a:r>
            <a:r>
              <a:rPr lang="en-US" sz="2000" b="1" i="1" dirty="0" smtClean="0"/>
              <a:t>but</a:t>
            </a:r>
            <a:r>
              <a:rPr lang="en-US" sz="2000" dirty="0" smtClean="0"/>
              <a:t> and or </a:t>
            </a:r>
            <a:r>
              <a:rPr lang="en-US" sz="2000" b="1" i="1" dirty="0" smtClean="0"/>
              <a:t>however</a:t>
            </a:r>
            <a:r>
              <a:rPr lang="en-US" sz="2000" dirty="0" smtClean="0"/>
              <a:t> when responding to the mandatory elements as these two words indicate a condition to your response and will be regarded as non compliance</a:t>
            </a:r>
          </a:p>
          <a:p>
            <a:pPr marL="0"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83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RESPONDING TO THIS BID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21336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ZA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762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/>
              <a:t>Any additional information that </a:t>
            </a:r>
            <a:r>
              <a:rPr lang="en-ZA" sz="2000" dirty="0" smtClean="0"/>
              <a:t>the Agency </a:t>
            </a:r>
            <a:r>
              <a:rPr lang="en-ZA" sz="2000" dirty="0"/>
              <a:t>might have omitted </a:t>
            </a:r>
            <a:r>
              <a:rPr lang="en-ZA" sz="2000" dirty="0" smtClean="0"/>
              <a:t>and or </a:t>
            </a:r>
            <a:r>
              <a:rPr lang="en-ZA" sz="2000" dirty="0"/>
              <a:t>is necessary for this bid must be referenced clearly for the ease of evaluation</a:t>
            </a:r>
          </a:p>
          <a:p>
            <a:r>
              <a:rPr lang="en-ZA" sz="2000" dirty="0"/>
              <a:t>Provide three copies of your proposal, i.e.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/>
              <a:t>2 Hard Copies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/>
              <a:t>1 Soft Copy (DVD / CD / Memory Stick) </a:t>
            </a:r>
            <a:endParaRPr lang="en-ZA" sz="1600" dirty="0" smtClean="0"/>
          </a:p>
          <a:p>
            <a:pPr lvl="1"/>
            <a:endParaRPr lang="en-ZA" sz="1600" dirty="0"/>
          </a:p>
          <a:p>
            <a:r>
              <a:rPr lang="en-ZA" sz="2000" b="1" i="1" dirty="0"/>
              <a:t>Remember, pricing must be separated even on the soft copy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0"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28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PREQUALIFICATION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21336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ZA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7620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/>
              <a:t>This bid has a pre qualification where prospective bidders are required to </a:t>
            </a:r>
            <a:r>
              <a:rPr lang="en-ZA" dirty="0" smtClean="0"/>
              <a:t>sub-contract </a:t>
            </a:r>
            <a:r>
              <a:rPr lang="en-ZA" dirty="0"/>
              <a:t>a minimum of 30% of the total contract value to EMEs or QSEs which are 51% owned by either of the </a:t>
            </a:r>
            <a:r>
              <a:rPr lang="en-ZA" dirty="0" smtClean="0"/>
              <a:t>following </a:t>
            </a:r>
          </a:p>
          <a:p>
            <a:r>
              <a:rPr lang="en-ZA" dirty="0" smtClean="0"/>
              <a:t>These EMEs or QSEs are listed on page 27 of the TOR;</a:t>
            </a:r>
            <a:endParaRPr lang="en-ZA" dirty="0"/>
          </a:p>
          <a:p>
            <a:endParaRPr lang="en-ZA" sz="2000" b="1" i="1" dirty="0"/>
          </a:p>
          <a:p>
            <a:r>
              <a:rPr lang="en-ZA" dirty="0"/>
              <a:t>The winning bidder will be required to submit monthly reports and invoices as proof of work done by the </a:t>
            </a:r>
            <a:r>
              <a:rPr lang="en-ZA" dirty="0" smtClean="0"/>
              <a:t>sub-contracted EME or QSE </a:t>
            </a:r>
            <a:r>
              <a:rPr lang="en-ZA" dirty="0"/>
              <a:t>and the value thereof, such reports must be co-signed by both the main bidders and </a:t>
            </a:r>
            <a:r>
              <a:rPr lang="en-ZA" dirty="0" smtClean="0"/>
              <a:t>sub-contractor;</a:t>
            </a:r>
          </a:p>
          <a:p>
            <a:endParaRPr lang="en-ZA" b="1" i="1" dirty="0"/>
          </a:p>
          <a:p>
            <a:r>
              <a:rPr lang="en-ZA" b="1" i="1" dirty="0" smtClean="0"/>
              <a:t>Your proposal will be invalid, should you not meet the prequalification</a:t>
            </a:r>
            <a:endParaRPr lang="en-ZA" sz="2000" b="1" i="1" dirty="0"/>
          </a:p>
          <a:p>
            <a:endParaRPr lang="en-ZA" sz="2000" b="1" i="1" dirty="0" smtClean="0"/>
          </a:p>
          <a:p>
            <a:endParaRPr lang="en-ZA" sz="2000" b="1" i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0"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2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49" y="1676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Questions..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37" y="2652712"/>
            <a:ext cx="16097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SASSA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21336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ZA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447800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South African Social Security Agency (SASSA) was established in terms of the South African Social Security Agency Act, 2004 (Act No. 9 of 2004) to administer social assistance in terms of Chapter 3 of  the Social Assistance Act, 2004 (Act No. 13 of 2004). </a:t>
            </a:r>
          </a:p>
          <a:p>
            <a:pPr>
              <a:buFontTx/>
              <a:buChar char="-"/>
            </a:pPr>
            <a:endParaRPr lang="en-US" dirty="0"/>
          </a:p>
          <a:p>
            <a:r>
              <a:rPr lang="en-US" dirty="0"/>
              <a:t>SASSA is mandated to ensure effective and efficient </a:t>
            </a:r>
            <a:r>
              <a:rPr lang="en-US" dirty="0" smtClean="0"/>
              <a:t>service delivery </a:t>
            </a:r>
            <a:r>
              <a:rPr lang="en-US" dirty="0"/>
              <a:t>of high quality with regard to the management and administration of social grants such that the entire payment process and system from application to receipt of social grants by a beneficiary, is done in a manner that is sensitive, caring and restores the dignity of the beneficiaries as well the integrity of the whole system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SASSA </a:t>
            </a:r>
            <a:r>
              <a:rPr lang="en-US" sz="3600" dirty="0" smtClean="0"/>
              <a:t>OVERVIEW 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21336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ZA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7620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key functions of SASSA are the administration and payment of social grants and include</a:t>
            </a:r>
            <a:r>
              <a:rPr lang="en-US" sz="2000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The processing of applications for social grants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Verification and approval of applications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Ongoing entitlement reviews of beneficiaries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Disbursement and payment of grants to eligible beneficiaries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Quality service assurance ensuring compliance with norms and standards and fraud prevention and detection</a:t>
            </a:r>
            <a:r>
              <a:rPr lang="en-US" sz="1600" dirty="0" smtClean="0"/>
              <a:t>.</a:t>
            </a:r>
          </a:p>
          <a:p>
            <a:pPr>
              <a:buFontTx/>
              <a:buChar char="-"/>
            </a:pPr>
            <a:endParaRPr lang="en-US" sz="1200" dirty="0"/>
          </a:p>
          <a:p>
            <a:r>
              <a:rPr lang="en-US" sz="2400" b="1" dirty="0"/>
              <a:t>SASSA provides the following types of social grants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Old </a:t>
            </a:r>
            <a:r>
              <a:rPr lang="en-US" sz="1600" dirty="0" smtClean="0"/>
              <a:t>Age;</a:t>
            </a:r>
            <a:endParaRPr lang="en-US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War </a:t>
            </a:r>
            <a:r>
              <a:rPr lang="en-US" sz="1600" dirty="0" smtClean="0"/>
              <a:t>Veterans;</a:t>
            </a:r>
            <a:endParaRPr lang="en-US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Disabled Persons;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Grant-in-Aid;</a:t>
            </a:r>
            <a:endParaRPr lang="en-US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Child </a:t>
            </a:r>
            <a:r>
              <a:rPr lang="en-US" sz="1600" dirty="0" smtClean="0"/>
              <a:t>Support;</a:t>
            </a:r>
            <a:endParaRPr lang="en-US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Foster </a:t>
            </a:r>
            <a:r>
              <a:rPr lang="en-US" sz="1600" dirty="0" smtClean="0"/>
              <a:t>Care;</a:t>
            </a:r>
            <a:endParaRPr lang="en-US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Social </a:t>
            </a:r>
            <a:r>
              <a:rPr lang="en-US" sz="1600" dirty="0" smtClean="0"/>
              <a:t>Relief;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Care Dependency;</a:t>
            </a:r>
            <a:endParaRPr lang="en-US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As well as the correspondence related to these grants.</a:t>
            </a:r>
          </a:p>
        </p:txBody>
      </p:sp>
    </p:spTree>
    <p:extLst>
      <p:ext uri="{BB962C8B-B14F-4D97-AF65-F5344CB8AC3E}">
        <p14:creationId xmlns:p14="http://schemas.microsoft.com/office/powerpoint/2010/main" val="12240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714"/>
            <a:ext cx="7543800" cy="889686"/>
          </a:xfrm>
        </p:spPr>
        <p:txBody>
          <a:bodyPr/>
          <a:lstStyle/>
          <a:p>
            <a:r>
              <a:rPr lang="en-US" dirty="0"/>
              <a:t>SASSA OVERVIEW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610600" cy="541020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The Agency’s offices are structured as per the table </a:t>
            </a:r>
            <a:r>
              <a:rPr lang="en-US" sz="1900" dirty="0" smtClean="0"/>
              <a:t>below:</a:t>
            </a:r>
            <a:endParaRPr lang="en-US" sz="1900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/>
              <a:t>The bidder is to propose how they are going to support the users in the offices and ensure that the SLA is met given the geographic distance of </a:t>
            </a:r>
            <a:r>
              <a:rPr lang="en-US" sz="1900" smtClean="0"/>
              <a:t>the offices. </a:t>
            </a:r>
            <a:endParaRPr lang="en-US" sz="19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58184"/>
              </p:ext>
            </p:extLst>
          </p:nvPr>
        </p:nvGraphicFramePr>
        <p:xfrm>
          <a:off x="1066800" y="1447800"/>
          <a:ext cx="6781798" cy="3429005"/>
        </p:xfrm>
        <a:graphic>
          <a:graphicData uri="http://schemas.openxmlformats.org/drawingml/2006/table">
            <a:tbl>
              <a:tblPr firstRow="1" firstCol="1" bandRow="1"/>
              <a:tblGrid>
                <a:gridCol w="1781078"/>
                <a:gridCol w="1027545"/>
                <a:gridCol w="1207176"/>
                <a:gridCol w="779412"/>
                <a:gridCol w="1164551"/>
                <a:gridCol w="822036"/>
              </a:tblGrid>
              <a:tr h="7347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Regional Offices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Records Management Centres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Offices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Offices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 Office, Pretoria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Eastern Cape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Free State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Gauteng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KwaZulu-Natal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Limpopo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Mpumalanga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West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Northern Cape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Western Cape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Sub-total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152400" y="762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5722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000" dirty="0"/>
              <a:t>TECHNOLOGY </a:t>
            </a:r>
            <a:r>
              <a:rPr lang="en-ZA" sz="2000" dirty="0" smtClean="0"/>
              <a:t>LANDSCAPE</a:t>
            </a:r>
            <a:r>
              <a:rPr lang="en-ZA" sz="2400" dirty="0" smtClean="0"/>
              <a:t> – </a:t>
            </a:r>
            <a:r>
              <a:rPr lang="en-ZA" sz="2000" dirty="0" smtClean="0"/>
              <a:t>WAN SETUP</a:t>
            </a:r>
            <a:endParaRPr lang="en-ZA" sz="20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50" y="1219200"/>
            <a:ext cx="8264249" cy="51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4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000" dirty="0"/>
              <a:t>TECHNOLOGY </a:t>
            </a:r>
            <a:r>
              <a:rPr lang="en-ZA" sz="2000" dirty="0" smtClean="0"/>
              <a:t>LANDSCAPE</a:t>
            </a:r>
            <a:r>
              <a:rPr lang="en-ZA" sz="2400" dirty="0" smtClean="0"/>
              <a:t> – </a:t>
            </a:r>
            <a:r>
              <a:rPr lang="en-ZA" sz="2000" dirty="0" smtClean="0"/>
              <a:t>LAN ANDTELEPHONY</a:t>
            </a:r>
            <a:endParaRPr lang="en-ZA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67645"/>
            <a:ext cx="8153400" cy="504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1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ZA" sz="2000" dirty="0"/>
              <a:t>TECHNOLOGY </a:t>
            </a:r>
            <a:r>
              <a:rPr lang="en-ZA" sz="2000" dirty="0" smtClean="0"/>
              <a:t>LANDSCAPE</a:t>
            </a:r>
            <a:r>
              <a:rPr lang="en-ZA" sz="2400" dirty="0" smtClean="0"/>
              <a:t> – </a:t>
            </a:r>
            <a:r>
              <a:rPr lang="en-ZA" sz="2000" dirty="0" smtClean="0"/>
              <a:t>DATA CENTRES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3" y="1142999"/>
            <a:ext cx="8843577" cy="543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8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ZA" sz="2000" dirty="0"/>
              <a:t>TECHNOLOGY </a:t>
            </a:r>
            <a:r>
              <a:rPr lang="en-ZA" sz="2000" dirty="0" smtClean="0"/>
              <a:t>LANDSCAPE</a:t>
            </a:r>
            <a:r>
              <a:rPr lang="en-ZA" sz="2400" dirty="0" smtClean="0"/>
              <a:t> – </a:t>
            </a:r>
            <a:r>
              <a:rPr lang="en-ZA" sz="2000" dirty="0" smtClean="0"/>
              <a:t>SERVER COUNT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2188"/>
            <a:ext cx="8783863" cy="53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6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A0008F51B0047B7D4C461CF7734B3" ma:contentTypeVersion="2" ma:contentTypeDescription="Create a new document." ma:contentTypeScope="" ma:versionID="b2198dcf1a75868b34b813ef5ba66160">
  <xsd:schema xmlns:xsd="http://www.w3.org/2001/XMLSchema" xmlns:xs="http://www.w3.org/2001/XMLSchema" xmlns:p="http://schemas.microsoft.com/office/2006/metadata/properties" xmlns:ns1="http://schemas.microsoft.com/sharepoint/v3" xmlns:ns2="de04e7a3-50ed-479c-9603-96b9bc8a6e8d" targetNamespace="http://schemas.microsoft.com/office/2006/metadata/properties" ma:root="true" ma:fieldsID="436dd3493b870a66380e9b57ad84a78d" ns1:_="" ns2:_="">
    <xsd:import namespace="http://schemas.microsoft.com/sharepoint/v3"/>
    <xsd:import namespace="de04e7a3-50ed-479c-9603-96b9bc8a6e8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4e7a3-50ed-479c-9603-96b9bc8a6e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DB160A-5B25-473C-90D1-37E9091712B8}"/>
</file>

<file path=customXml/itemProps2.xml><?xml version="1.0" encoding="utf-8"?>
<ds:datastoreItem xmlns:ds="http://schemas.openxmlformats.org/officeDocument/2006/customXml" ds:itemID="{580E8473-EA29-42EA-B23E-0FDBA6AEFE08}"/>
</file>

<file path=customXml/itemProps3.xml><?xml version="1.0" encoding="utf-8"?>
<ds:datastoreItem xmlns:ds="http://schemas.openxmlformats.org/officeDocument/2006/customXml" ds:itemID="{192AA4CF-AC8B-44E5-AE9A-458C1FC8CD0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21901</TotalTime>
  <Words>1465</Words>
  <Application>Microsoft Office PowerPoint</Application>
  <PresentationFormat>On-screen Show (4:3)</PresentationFormat>
  <Paragraphs>259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   PROVISION OF ICT INFRASTRUCTURE &amp; END USER SUPPORT; MAINTENANCE AND SERVICE DESK SERVICES BRIEFING SESSION 18TH DECEMBER 2020    </vt:lpstr>
      <vt:lpstr>Presentation Outline</vt:lpstr>
      <vt:lpstr>SASSA OVERVIEW</vt:lpstr>
      <vt:lpstr>SASSA OVERVIEW CONT.</vt:lpstr>
      <vt:lpstr>SASSA OVERVIEW CONT.</vt:lpstr>
      <vt:lpstr>TECHNOLOGY LANDSCAPE – WAN SETUP</vt:lpstr>
      <vt:lpstr>TECHNOLOGY LANDSCAPE – LAN ANDTELEPHONY</vt:lpstr>
      <vt:lpstr>TECHNOLOGY LANDSCAPE – DATA CENTRES</vt:lpstr>
      <vt:lpstr>TECHNOLOGY LANDSCAPE – SERVER COUNT</vt:lpstr>
      <vt:lpstr>TECHNOLOGY LANDSCAPE – BACK END SERVICES</vt:lpstr>
      <vt:lpstr>TECHNOLOGY LANDSCAPE – BUSINESS APPLCIATIONS</vt:lpstr>
      <vt:lpstr>TECHNOLOGY LANDSCAPE – ICT TOOLS</vt:lpstr>
      <vt:lpstr>PROJECTS IN THE PIPELINE</vt:lpstr>
      <vt:lpstr>OBJECTIVE</vt:lpstr>
      <vt:lpstr>SCOPE OF THE BID</vt:lpstr>
      <vt:lpstr>SCOPE OF THE BID CONT.</vt:lpstr>
      <vt:lpstr>SCOPE OFTHE BID CONT.</vt:lpstr>
      <vt:lpstr>RESOURCE REQUIREMENTS</vt:lpstr>
      <vt:lpstr>BID PRICING PROPOSAL</vt:lpstr>
      <vt:lpstr>RESPONDING TO THIS BID</vt:lpstr>
      <vt:lpstr>RESPONDING TO THIS BID</vt:lpstr>
      <vt:lpstr>RESPONDING TO THIS BID</vt:lpstr>
      <vt:lpstr>PREQUALIFICATION</vt:lpstr>
      <vt:lpstr>Questions..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DineoMotsh</dc:creator>
  <cp:lastModifiedBy>Ramasekiwa Reuben Tshokwe</cp:lastModifiedBy>
  <cp:revision>377</cp:revision>
  <cp:lastPrinted>2016-03-03T08:59:28Z</cp:lastPrinted>
  <dcterms:created xsi:type="dcterms:W3CDTF">2016-03-01T10:31:26Z</dcterms:created>
  <dcterms:modified xsi:type="dcterms:W3CDTF">2021-01-14T13:56:41Z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0x010100194A0008F51B0047B7D4C461CF7734B3</vt:lpwstr>
  </property>
</Properties>
</file>